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0557" autoAdjust="0"/>
  </p:normalViewPr>
  <p:slideViewPr>
    <p:cSldViewPr snapToGrid="0">
      <p:cViewPr varScale="1">
        <p:scale>
          <a:sx n="52" d="100"/>
          <a:sy n="52" d="100"/>
        </p:scale>
        <p:origin x="10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A084C2-BE90-42BB-BD72-DB318079DA47}" type="datetimeFigureOut">
              <a:rPr lang="fr-FR" smtClean="0"/>
              <a:t>08/06/2015</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EE1F48-0333-42A8-A9F3-98DD4122D583}" type="slidenum">
              <a:rPr lang="fr-FR" smtClean="0"/>
              <a:t>‹#›</a:t>
            </a:fld>
            <a:endParaRPr lang="fr-FR"/>
          </a:p>
        </p:txBody>
      </p:sp>
    </p:spTree>
    <p:extLst>
      <p:ext uri="{BB962C8B-B14F-4D97-AF65-F5344CB8AC3E}">
        <p14:creationId xmlns:p14="http://schemas.microsoft.com/office/powerpoint/2010/main" val="704731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rancetvinfo.fr/sports/tennis/roland-garro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Stan </a:t>
            </a:r>
            <a:r>
              <a:rPr lang="fr-FR" sz="1200" b="0" i="0" kern="1200" dirty="0" err="1" smtClean="0">
                <a:solidFill>
                  <a:schemeClr val="tx1"/>
                </a:solidFill>
                <a:effectLst/>
                <a:latin typeface="+mn-lt"/>
                <a:ea typeface="+mn-ea"/>
                <a:cs typeface="+mn-cs"/>
              </a:rPr>
              <a:t>Wawrinka</a:t>
            </a:r>
            <a:r>
              <a:rPr lang="fr-FR" sz="1200" b="0" i="0" kern="1200" dirty="0" smtClean="0">
                <a:solidFill>
                  <a:schemeClr val="tx1"/>
                </a:solidFill>
                <a:effectLst/>
                <a:latin typeface="+mn-lt"/>
                <a:ea typeface="+mn-ea"/>
                <a:cs typeface="+mn-cs"/>
              </a:rPr>
              <a:t> remporte le premier Roland-Garros de sa carrière</a:t>
            </a:r>
          </a:p>
          <a:p>
            <a:r>
              <a:rPr lang="fr-FR" sz="1200" b="0" i="0" kern="1200" dirty="0" smtClean="0">
                <a:solidFill>
                  <a:schemeClr val="tx1"/>
                </a:solidFill>
                <a:effectLst/>
                <a:latin typeface="+mn-lt"/>
                <a:ea typeface="+mn-ea"/>
                <a:cs typeface="+mn-cs"/>
              </a:rPr>
              <a:t>En battant le Serbe Novak Djokovic en finale (4-6, 6-4, 6-3, 6-4), le Suisse a remporté dimanche le deuxième tournoi du Grand Chelem de sa carrière, après l'open d'Australie en 2014.</a:t>
            </a:r>
          </a:p>
          <a:p>
            <a:r>
              <a:rPr lang="fr-FR" sz="1200" b="0" i="0" kern="1200" dirty="0" smtClean="0">
                <a:solidFill>
                  <a:schemeClr val="tx1"/>
                </a:solidFill>
                <a:effectLst/>
                <a:latin typeface="+mn-lt"/>
                <a:ea typeface="+mn-ea"/>
                <a:cs typeface="+mn-cs"/>
              </a:rPr>
              <a:t>Stan </a:t>
            </a:r>
            <a:r>
              <a:rPr lang="fr-FR" sz="1200" b="0" i="0" kern="1200" dirty="0" err="1" smtClean="0">
                <a:solidFill>
                  <a:schemeClr val="tx1"/>
                </a:solidFill>
                <a:effectLst/>
                <a:latin typeface="+mn-lt"/>
                <a:ea typeface="+mn-ea"/>
                <a:cs typeface="+mn-cs"/>
              </a:rPr>
              <a:t>Wawrinka</a:t>
            </a:r>
            <a:r>
              <a:rPr lang="fr-FR" sz="1200" b="0" i="0" kern="1200" dirty="0" smtClean="0">
                <a:solidFill>
                  <a:schemeClr val="tx1"/>
                </a:solidFill>
                <a:effectLst/>
                <a:latin typeface="+mn-lt"/>
                <a:ea typeface="+mn-ea"/>
                <a:cs typeface="+mn-cs"/>
              </a:rPr>
              <a:t> a remporté le tournoi de </a:t>
            </a:r>
            <a:r>
              <a:rPr lang="fr-FR" sz="1200" b="0" i="0" u="none" strike="noStrike" kern="1200" dirty="0" smtClean="0">
                <a:solidFill>
                  <a:schemeClr val="tx1"/>
                </a:solidFill>
                <a:effectLst/>
                <a:latin typeface="+mn-lt"/>
                <a:ea typeface="+mn-ea"/>
                <a:cs typeface="+mn-cs"/>
                <a:hlinkClick r:id="rId3"/>
              </a:rPr>
              <a:t>Roland-Garros</a:t>
            </a:r>
            <a:r>
              <a:rPr lang="fr-FR" sz="1200" b="0" i="0" kern="1200" dirty="0" smtClean="0">
                <a:solidFill>
                  <a:schemeClr val="tx1"/>
                </a:solidFill>
                <a:effectLst/>
                <a:latin typeface="+mn-lt"/>
                <a:ea typeface="+mn-ea"/>
                <a:cs typeface="+mn-cs"/>
              </a:rPr>
              <a:t> en battant Novak Djokovic (4-6, 6-4, 6-3, 6-4), dimanche 7 juin. Le Serbe, numéro un mondial, était jusqu'alors invaincu sur terre battue, cette saison. C'est la première fois que le Suisse est sacré sur la terre battue parisienne, et la deuxième fois qu'il remporte un tournoi du Grand Chelem, après avoir gagné l'open d'</a:t>
            </a:r>
            <a:r>
              <a:rPr lang="fr-FR" sz="1200" b="0" i="0" kern="1200" dirty="0" err="1" smtClean="0">
                <a:solidFill>
                  <a:schemeClr val="tx1"/>
                </a:solidFill>
                <a:effectLst/>
                <a:latin typeface="+mn-lt"/>
                <a:ea typeface="+mn-ea"/>
                <a:cs typeface="+mn-cs"/>
              </a:rPr>
              <a:t>Asutralie</a:t>
            </a:r>
            <a:r>
              <a:rPr lang="fr-FR" sz="1200" b="0" i="0" kern="1200" dirty="0" smtClean="0">
                <a:solidFill>
                  <a:schemeClr val="tx1"/>
                </a:solidFill>
                <a:effectLst/>
                <a:latin typeface="+mn-lt"/>
                <a:ea typeface="+mn-ea"/>
                <a:cs typeface="+mn-cs"/>
              </a:rPr>
              <a:t> en 2014. </a:t>
            </a:r>
            <a:r>
              <a:rPr lang="fr-FR" sz="1200" b="0" i="0" kern="1200" dirty="0" err="1" smtClean="0">
                <a:solidFill>
                  <a:schemeClr val="tx1"/>
                </a:solidFill>
                <a:effectLst/>
                <a:latin typeface="+mn-lt"/>
                <a:ea typeface="+mn-ea"/>
                <a:cs typeface="+mn-cs"/>
              </a:rPr>
              <a:t>Francetv</a:t>
            </a:r>
            <a:r>
              <a:rPr lang="fr-FR" sz="1200" b="0" i="0" kern="1200" dirty="0" smtClean="0">
                <a:solidFill>
                  <a:schemeClr val="tx1"/>
                </a:solidFill>
                <a:effectLst/>
                <a:latin typeface="+mn-lt"/>
                <a:ea typeface="+mn-ea"/>
                <a:cs typeface="+mn-cs"/>
              </a:rPr>
              <a:t> info revient sur le déroulé de cette grande finale.</a:t>
            </a:r>
            <a:endParaRPr lang="fr-FR" dirty="0"/>
          </a:p>
        </p:txBody>
      </p:sp>
      <p:sp>
        <p:nvSpPr>
          <p:cNvPr id="4" name="Slide Number Placeholder 3"/>
          <p:cNvSpPr>
            <a:spLocks noGrp="1"/>
          </p:cNvSpPr>
          <p:nvPr>
            <p:ph type="sldNum" sz="quarter" idx="10"/>
          </p:nvPr>
        </p:nvSpPr>
        <p:spPr/>
        <p:txBody>
          <a:bodyPr/>
          <a:lstStyle/>
          <a:p>
            <a:fld id="{E3EE1F48-0333-42A8-A9F3-98DD4122D583}" type="slidenum">
              <a:rPr lang="fr-FR" smtClean="0"/>
              <a:t>2</a:t>
            </a:fld>
            <a:endParaRPr lang="fr-FR"/>
          </a:p>
        </p:txBody>
      </p:sp>
    </p:spTree>
    <p:extLst>
      <p:ext uri="{BB962C8B-B14F-4D97-AF65-F5344CB8AC3E}">
        <p14:creationId xmlns:p14="http://schemas.microsoft.com/office/powerpoint/2010/main" val="3352089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smtClean="0">
                <a:solidFill>
                  <a:schemeClr val="tx1"/>
                </a:solidFill>
                <a:effectLst/>
                <a:latin typeface="+mn-lt"/>
                <a:ea typeface="+mn-ea"/>
                <a:cs typeface="+mn-cs"/>
              </a:rPr>
              <a:t>Le président turc, </a:t>
            </a:r>
            <a:r>
              <a:rPr lang="fr-FR" sz="1200" b="0" i="0" kern="1200" dirty="0" err="1" smtClean="0">
                <a:solidFill>
                  <a:schemeClr val="tx1"/>
                </a:solidFill>
                <a:effectLst/>
                <a:latin typeface="+mn-lt"/>
                <a:ea typeface="+mn-ea"/>
                <a:cs typeface="+mn-cs"/>
              </a:rPr>
              <a:t>Recep</a:t>
            </a:r>
            <a:r>
              <a:rPr lang="fr-FR" sz="1200" b="0" i="0" kern="1200" dirty="0" smtClean="0">
                <a:solidFill>
                  <a:schemeClr val="tx1"/>
                </a:solidFill>
                <a:effectLst/>
                <a:latin typeface="+mn-lt"/>
                <a:ea typeface="+mn-ea"/>
                <a:cs typeface="+mn-cs"/>
              </a:rPr>
              <a:t> </a:t>
            </a:r>
            <a:r>
              <a:rPr lang="fr-FR" sz="1200" b="0" i="0" kern="1200" dirty="0" err="1" smtClean="0">
                <a:solidFill>
                  <a:schemeClr val="tx1"/>
                </a:solidFill>
                <a:effectLst/>
                <a:latin typeface="+mn-lt"/>
                <a:ea typeface="+mn-ea"/>
                <a:cs typeface="+mn-cs"/>
              </a:rPr>
              <a:t>Tayyip</a:t>
            </a:r>
            <a:r>
              <a:rPr lang="fr-FR" sz="1200" b="0" i="0" kern="1200" dirty="0" smtClean="0">
                <a:solidFill>
                  <a:schemeClr val="tx1"/>
                </a:solidFill>
                <a:effectLst/>
                <a:latin typeface="+mn-lt"/>
                <a:ea typeface="+mn-ea"/>
                <a:cs typeface="+mn-cs"/>
              </a:rPr>
              <a:t> </a:t>
            </a:r>
            <a:r>
              <a:rPr lang="fr-FR" sz="1200" b="0" i="0" kern="1200" dirty="0" err="1" smtClean="0">
                <a:solidFill>
                  <a:schemeClr val="tx1"/>
                </a:solidFill>
                <a:effectLst/>
                <a:latin typeface="+mn-lt"/>
                <a:ea typeface="+mn-ea"/>
                <a:cs typeface="+mn-cs"/>
              </a:rPr>
              <a:t>Erdogan</a:t>
            </a:r>
            <a:r>
              <a:rPr lang="fr-FR" sz="1200" b="0" i="0" kern="1200" dirty="0" smtClean="0">
                <a:solidFill>
                  <a:schemeClr val="tx1"/>
                </a:solidFill>
                <a:effectLst/>
                <a:latin typeface="+mn-lt"/>
                <a:ea typeface="+mn-ea"/>
                <a:cs typeface="+mn-cs"/>
              </a:rPr>
              <a:t>, salue la foule, à Istanbul </a:t>
            </a:r>
            <a:endParaRPr lang="fr-FR" dirty="0"/>
          </a:p>
        </p:txBody>
      </p:sp>
      <p:sp>
        <p:nvSpPr>
          <p:cNvPr id="4" name="Slide Number Placeholder 3"/>
          <p:cNvSpPr>
            <a:spLocks noGrp="1"/>
          </p:cNvSpPr>
          <p:nvPr>
            <p:ph type="sldNum" sz="quarter" idx="10"/>
          </p:nvPr>
        </p:nvSpPr>
        <p:spPr/>
        <p:txBody>
          <a:bodyPr/>
          <a:lstStyle/>
          <a:p>
            <a:fld id="{E3EE1F48-0333-42A8-A9F3-98DD4122D583}" type="slidenum">
              <a:rPr lang="fr-FR" smtClean="0"/>
              <a:t>3</a:t>
            </a:fld>
            <a:endParaRPr lang="fr-FR"/>
          </a:p>
        </p:txBody>
      </p:sp>
    </p:spTree>
    <p:extLst>
      <p:ext uri="{BB962C8B-B14F-4D97-AF65-F5344CB8AC3E}">
        <p14:creationId xmlns:p14="http://schemas.microsoft.com/office/powerpoint/2010/main" val="3177119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https://fr.news.yahoo.com/milliers-signatures-sauver-vache-%C3%A9chapp%C3%A9e-dun-abattoir-122330274.html </a:t>
            </a:r>
            <a:endParaRPr lang="fr-FR" dirty="0"/>
          </a:p>
        </p:txBody>
      </p:sp>
      <p:sp>
        <p:nvSpPr>
          <p:cNvPr id="4" name="Slide Number Placeholder 3"/>
          <p:cNvSpPr>
            <a:spLocks noGrp="1"/>
          </p:cNvSpPr>
          <p:nvPr>
            <p:ph type="sldNum" sz="quarter" idx="10"/>
          </p:nvPr>
        </p:nvSpPr>
        <p:spPr/>
        <p:txBody>
          <a:bodyPr/>
          <a:lstStyle/>
          <a:p>
            <a:fld id="{E3EE1F48-0333-42A8-A9F3-98DD4122D583}" type="slidenum">
              <a:rPr lang="fr-FR" smtClean="0"/>
              <a:t>5</a:t>
            </a:fld>
            <a:endParaRPr lang="fr-FR"/>
          </a:p>
        </p:txBody>
      </p:sp>
    </p:spTree>
    <p:extLst>
      <p:ext uri="{BB962C8B-B14F-4D97-AF65-F5344CB8AC3E}">
        <p14:creationId xmlns:p14="http://schemas.microsoft.com/office/powerpoint/2010/main" val="933437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626AA5-198F-4022-9CEE-99CC30FF7D67}" type="datetimeFigureOut">
              <a:rPr lang="fr-FR" smtClean="0"/>
              <a:t>08/06/2015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3992893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626AA5-198F-4022-9CEE-99CC30FF7D67}" type="datetimeFigureOut">
              <a:rPr lang="fr-FR" smtClean="0"/>
              <a:t>08/06/2015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4037890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626AA5-198F-4022-9CEE-99CC30FF7D67}" type="datetimeFigureOut">
              <a:rPr lang="fr-FR" smtClean="0"/>
              <a:t>08/06/2015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60993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626AA5-198F-4022-9CEE-99CC30FF7D67}" type="datetimeFigureOut">
              <a:rPr lang="fr-FR" smtClean="0"/>
              <a:t>08/06/2015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419426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626AA5-198F-4022-9CEE-99CC30FF7D67}" type="datetimeFigureOut">
              <a:rPr lang="fr-FR" smtClean="0"/>
              <a:t>08/06/2015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3584411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626AA5-198F-4022-9CEE-99CC30FF7D67}" type="datetimeFigureOut">
              <a:rPr lang="fr-FR" smtClean="0"/>
              <a:t>08/06/2015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1189613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626AA5-198F-4022-9CEE-99CC30FF7D67}" type="datetimeFigureOut">
              <a:rPr lang="fr-FR" smtClean="0"/>
              <a:t>08/06/2015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3983010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626AA5-198F-4022-9CEE-99CC30FF7D67}" type="datetimeFigureOut">
              <a:rPr lang="fr-FR" smtClean="0"/>
              <a:t>08/06/2015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2225804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626AA5-198F-4022-9CEE-99CC30FF7D67}" type="datetimeFigureOut">
              <a:rPr lang="fr-FR" smtClean="0"/>
              <a:t>08/06/2015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56152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626AA5-198F-4022-9CEE-99CC30FF7D67}" type="datetimeFigureOut">
              <a:rPr lang="fr-FR" smtClean="0"/>
              <a:t>08/06/2015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1886530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626AA5-198F-4022-9CEE-99CC30FF7D67}" type="datetimeFigureOut">
              <a:rPr lang="fr-FR" smtClean="0"/>
              <a:t>08/06/2015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F2F9612-DCA7-4FF5-938F-128AA1023A10}" type="slidenum">
              <a:rPr lang="fr-FR" smtClean="0"/>
              <a:t>‹#›</a:t>
            </a:fld>
            <a:endParaRPr lang="fr-FR"/>
          </a:p>
        </p:txBody>
      </p:sp>
    </p:spTree>
    <p:extLst>
      <p:ext uri="{BB962C8B-B14F-4D97-AF65-F5344CB8AC3E}">
        <p14:creationId xmlns:p14="http://schemas.microsoft.com/office/powerpoint/2010/main" val="382170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626AA5-198F-4022-9CEE-99CC30FF7D67}" type="datetimeFigureOut">
              <a:rPr lang="fr-FR" smtClean="0"/>
              <a:t>08/06/2015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F9612-DCA7-4FF5-938F-128AA1023A10}" type="slidenum">
              <a:rPr lang="fr-FR" smtClean="0"/>
              <a:t>‹#›</a:t>
            </a:fld>
            <a:endParaRPr lang="fr-FR"/>
          </a:p>
        </p:txBody>
      </p:sp>
    </p:spTree>
    <p:extLst>
      <p:ext uri="{BB962C8B-B14F-4D97-AF65-F5344CB8AC3E}">
        <p14:creationId xmlns:p14="http://schemas.microsoft.com/office/powerpoint/2010/main" val="815468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lepoint.fr/insolite/royaume-uni-des-parts-de-gateau-de-5-mariages-royaux-vendus-aux-encheres-05-06-2015-1934021_48.php"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lepoint.fr/insolite/la-reine-elizabeth-est-morte-annonce-par-erreur-la-bbc-sur-twitter-03-06-2015-1933406_48.php"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lepoint.fr/insolite/japon-de-l-eau-et-des-toilettes-dans-les-ascenseurs-en-cas-de-panne-03-06-2015-1933232_48.php"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fr.news.yahoo.com/milliers-signatures-sauver-vache-%C3%A9chapp%C3%A9e-dun-abattoir-122330274.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91746" y="631065"/>
            <a:ext cx="11699942" cy="5679583"/>
          </a:xfrm>
          <a:prstGeom prst="rect">
            <a:avLst/>
          </a:prstGeom>
        </p:spPr>
      </p:pic>
    </p:spTree>
    <p:extLst>
      <p:ext uri="{BB962C8B-B14F-4D97-AF65-F5344CB8AC3E}">
        <p14:creationId xmlns:p14="http://schemas.microsoft.com/office/powerpoint/2010/main" val="2308860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47787" y="700087"/>
            <a:ext cx="6448425" cy="5457825"/>
          </a:xfrm>
          <a:prstGeom prst="rect">
            <a:avLst/>
          </a:prstGeom>
        </p:spPr>
      </p:pic>
      <p:sp>
        <p:nvSpPr>
          <p:cNvPr id="3" name="Rectangle 2"/>
          <p:cNvSpPr/>
          <p:nvPr/>
        </p:nvSpPr>
        <p:spPr>
          <a:xfrm>
            <a:off x="-1" y="6257835"/>
            <a:ext cx="9416955" cy="646331"/>
          </a:xfrm>
          <a:prstGeom prst="rect">
            <a:avLst/>
          </a:prstGeom>
        </p:spPr>
        <p:txBody>
          <a:bodyPr wrap="square">
            <a:spAutoFit/>
          </a:bodyPr>
          <a:lstStyle/>
          <a:p>
            <a:r>
              <a:rPr lang="fr-FR" dirty="0" smtClean="0">
                <a:hlinkClick r:id="rId3"/>
              </a:rPr>
              <a:t>http://www.lepoint.fr/insolite/royaume-uni-des-parts-de-gateau-de-5-mariages-royaux-vendus-aux-encheres-05-06-2015-1934021_48.php</a:t>
            </a:r>
            <a:r>
              <a:rPr lang="fr-FR" dirty="0" smtClean="0"/>
              <a:t> </a:t>
            </a:r>
            <a:endParaRPr lang="fr-FR" dirty="0"/>
          </a:p>
        </p:txBody>
      </p:sp>
    </p:spTree>
    <p:extLst>
      <p:ext uri="{BB962C8B-B14F-4D97-AF65-F5344CB8AC3E}">
        <p14:creationId xmlns:p14="http://schemas.microsoft.com/office/powerpoint/2010/main" val="1636176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48690"/>
            <a:ext cx="9144000" cy="3416320"/>
          </a:xfrm>
          <a:prstGeom prst="rect">
            <a:avLst/>
          </a:prstGeom>
          <a:solidFill>
            <a:schemeClr val="tx1"/>
          </a:solidFill>
        </p:spPr>
        <p:txBody>
          <a:bodyPr wrap="square">
            <a:spAutoFit/>
          </a:bodyPr>
          <a:lstStyle/>
          <a:p>
            <a:pPr fontAlgn="t"/>
            <a:r>
              <a:rPr lang="fr-FR" sz="5400" b="0" i="0" dirty="0" smtClean="0">
                <a:solidFill>
                  <a:schemeClr val="bg1"/>
                </a:solidFill>
                <a:effectLst/>
                <a:latin typeface="Arial Black" panose="020B0A04020102020204" pitchFamily="34" charset="0"/>
              </a:rPr>
              <a:t>"La reine Elizabeth est morte", annonce par erreur la BBC sur Twitter</a:t>
            </a:r>
            <a:endParaRPr lang="fr-FR" sz="5400" b="0" i="0" dirty="0">
              <a:solidFill>
                <a:schemeClr val="bg1"/>
              </a:solidFill>
              <a:effectLst/>
              <a:latin typeface="Arial Black" panose="020B0A04020102020204" pitchFamily="34" charset="0"/>
            </a:endParaRPr>
          </a:p>
        </p:txBody>
      </p:sp>
      <p:sp>
        <p:nvSpPr>
          <p:cNvPr id="3" name="Rounded Rectangle 2"/>
          <p:cNvSpPr/>
          <p:nvPr/>
        </p:nvSpPr>
        <p:spPr>
          <a:xfrm>
            <a:off x="443202" y="1049089"/>
            <a:ext cx="8223126"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ounded Rectangle 3"/>
          <p:cNvSpPr/>
          <p:nvPr/>
        </p:nvSpPr>
        <p:spPr>
          <a:xfrm>
            <a:off x="-1301437" y="1883877"/>
            <a:ext cx="3580403"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68690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xit" presetSubtype="0" fill="hold" grpId="0" nodeType="withEffect">
                                  <p:stCondLst>
                                    <p:cond delay="0"/>
                                  </p:stCondLst>
                                  <p:childTnLst>
                                    <p:animEffect transition="out" filter="fade">
                                      <p:cBhvr>
                                        <p:cTn id="6" dur="1000"/>
                                        <p:tgtEl>
                                          <p:spTgt spid="3"/>
                                        </p:tgtEl>
                                      </p:cBhvr>
                                    </p:animEffect>
                                    <p:anim calcmode="lin" valueType="num">
                                      <p:cBhvr>
                                        <p:cTn id="7" dur="1000"/>
                                        <p:tgtEl>
                                          <p:spTgt spid="3"/>
                                        </p:tgtEl>
                                        <p:attrNameLst>
                                          <p:attrName>ppt_x</p:attrName>
                                        </p:attrNameLst>
                                      </p:cBhvr>
                                      <p:tavLst>
                                        <p:tav tm="0">
                                          <p:val>
                                            <p:strVal val="ppt_x"/>
                                          </p:val>
                                        </p:tav>
                                        <p:tav tm="100000">
                                          <p:val>
                                            <p:strVal val="ppt_x"/>
                                          </p:val>
                                        </p:tav>
                                      </p:tavLst>
                                    </p:anim>
                                    <p:anim calcmode="lin" valueType="num">
                                      <p:cBhvr>
                                        <p:cTn id="8" dur="100" decel="100000"/>
                                        <p:tgtEl>
                                          <p:spTgt spid="3"/>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gtEl>
                                        <p:attrNameLst>
                                          <p:attrName>ppt_y</p:attrName>
                                        </p:attrNameLst>
                                      </p:cBhvr>
                                      <p:tavLst>
                                        <p:tav tm="0">
                                          <p:val>
                                            <p:strVal val="ppt_y"/>
                                          </p:val>
                                        </p:tav>
                                        <p:tav tm="100000">
                                          <p:val>
                                            <p:strVal val="ppt_y+1"/>
                                          </p:val>
                                        </p:tav>
                                      </p:tavLst>
                                    </p:anim>
                                    <p:set>
                                      <p:cBhvr>
                                        <p:cTn id="10" dur="1" fill="hold">
                                          <p:stCondLst>
                                            <p:cond delay="999"/>
                                          </p:stCondLst>
                                        </p:cTn>
                                        <p:tgtEl>
                                          <p:spTgt spid="3"/>
                                        </p:tgtEl>
                                        <p:attrNameLst>
                                          <p:attrName>style.visibility</p:attrName>
                                        </p:attrNameLst>
                                      </p:cBhvr>
                                      <p:to>
                                        <p:strVal val="hidden"/>
                                      </p:to>
                                    </p:set>
                                  </p:childTnLst>
                                </p:cTn>
                              </p:par>
                              <p:par>
                                <p:cTn id="11" presetID="37" presetClass="exit" presetSubtype="0" fill="hold" grpId="0" nodeType="withEffect">
                                  <p:stCondLst>
                                    <p:cond delay="0"/>
                                  </p:stCondLst>
                                  <p:childTnLst>
                                    <p:animEffect transition="out" filter="fade">
                                      <p:cBhvr>
                                        <p:cTn id="12" dur="1000"/>
                                        <p:tgtEl>
                                          <p:spTgt spid="4"/>
                                        </p:tgtEl>
                                      </p:cBhvr>
                                    </p:animEffect>
                                    <p:anim calcmode="lin" valueType="num">
                                      <p:cBhvr>
                                        <p:cTn id="13" dur="1000"/>
                                        <p:tgtEl>
                                          <p:spTgt spid="4"/>
                                        </p:tgtEl>
                                        <p:attrNameLst>
                                          <p:attrName>ppt_x</p:attrName>
                                        </p:attrNameLst>
                                      </p:cBhvr>
                                      <p:tavLst>
                                        <p:tav tm="0">
                                          <p:val>
                                            <p:strVal val="ppt_x"/>
                                          </p:val>
                                        </p:tav>
                                        <p:tav tm="100000">
                                          <p:val>
                                            <p:strVal val="ppt_x"/>
                                          </p:val>
                                        </p:tav>
                                      </p:tavLst>
                                    </p:anim>
                                    <p:anim calcmode="lin" valueType="num">
                                      <p:cBhvr>
                                        <p:cTn id="14" dur="100" decel="100000"/>
                                        <p:tgtEl>
                                          <p:spTgt spid="4"/>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4"/>
                                        </p:tgtEl>
                                        <p:attrNameLst>
                                          <p:attrName>ppt_y</p:attrName>
                                        </p:attrNameLst>
                                      </p:cBhvr>
                                      <p:tavLst>
                                        <p:tav tm="0">
                                          <p:val>
                                            <p:strVal val="ppt_y"/>
                                          </p:val>
                                        </p:tav>
                                        <p:tav tm="100000">
                                          <p:val>
                                            <p:strVal val="ppt_y+1"/>
                                          </p:val>
                                        </p:tav>
                                      </p:tavLst>
                                    </p:anim>
                                    <p:set>
                                      <p:cBhvr>
                                        <p:cTn id="16"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2388" y="93381"/>
            <a:ext cx="7888113" cy="6334715"/>
          </a:xfrm>
          <a:prstGeom prst="rect">
            <a:avLst/>
          </a:prstGeom>
        </p:spPr>
      </p:pic>
      <p:sp>
        <p:nvSpPr>
          <p:cNvPr id="3" name="Rectangle 2"/>
          <p:cNvSpPr/>
          <p:nvPr/>
        </p:nvSpPr>
        <p:spPr>
          <a:xfrm>
            <a:off x="0" y="6270093"/>
            <a:ext cx="9144000" cy="646331"/>
          </a:xfrm>
          <a:prstGeom prst="rect">
            <a:avLst/>
          </a:prstGeom>
        </p:spPr>
        <p:txBody>
          <a:bodyPr wrap="square">
            <a:spAutoFit/>
          </a:bodyPr>
          <a:lstStyle/>
          <a:p>
            <a:r>
              <a:rPr lang="fr-FR" dirty="0" smtClean="0">
                <a:hlinkClick r:id="rId3"/>
              </a:rPr>
              <a:t>http://www.lepoint.fr/insolite/la-reine-elizabeth-est-morte-annonce-par-erreur-la-bbc-sur-twitter-03-06-2015-1933406_48.php</a:t>
            </a:r>
            <a:r>
              <a:rPr lang="fr-FR" dirty="0" smtClean="0"/>
              <a:t> </a:t>
            </a:r>
            <a:endParaRPr lang="fr-FR" dirty="0"/>
          </a:p>
        </p:txBody>
      </p:sp>
    </p:spTree>
    <p:extLst>
      <p:ext uri="{BB962C8B-B14F-4D97-AF65-F5344CB8AC3E}">
        <p14:creationId xmlns:p14="http://schemas.microsoft.com/office/powerpoint/2010/main" val="3093626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96287"/>
            <a:ext cx="9144000" cy="3785652"/>
          </a:xfrm>
          <a:prstGeom prst="rect">
            <a:avLst/>
          </a:prstGeom>
          <a:solidFill>
            <a:schemeClr val="tx1"/>
          </a:solidFill>
        </p:spPr>
        <p:txBody>
          <a:bodyPr wrap="square">
            <a:spAutoFit/>
          </a:bodyPr>
          <a:lstStyle/>
          <a:p>
            <a:r>
              <a:rPr lang="fr-FR" sz="6000" dirty="0" smtClean="0">
                <a:solidFill>
                  <a:schemeClr val="bg1"/>
                </a:solidFill>
                <a:latin typeface="Arial Black" panose="020B0A04020102020204" pitchFamily="34" charset="0"/>
              </a:rPr>
              <a:t>Japon: de l'eau et des toilettes dans les ascenseurs en cas de panne</a:t>
            </a:r>
            <a:endParaRPr lang="fr-FR" sz="6000" dirty="0">
              <a:solidFill>
                <a:schemeClr val="bg1"/>
              </a:solidFill>
              <a:latin typeface="Arial Black" panose="020B0A04020102020204" pitchFamily="34" charset="0"/>
            </a:endParaRPr>
          </a:p>
        </p:txBody>
      </p:sp>
      <p:sp>
        <p:nvSpPr>
          <p:cNvPr id="3" name="Rounded Rectangle 2"/>
          <p:cNvSpPr/>
          <p:nvPr/>
        </p:nvSpPr>
        <p:spPr>
          <a:xfrm>
            <a:off x="4198611" y="996287"/>
            <a:ext cx="4167467"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ounded Rectangle 3"/>
          <p:cNvSpPr/>
          <p:nvPr/>
        </p:nvSpPr>
        <p:spPr>
          <a:xfrm>
            <a:off x="0" y="2049439"/>
            <a:ext cx="5472752"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4531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xit" presetSubtype="0" fill="hold" grpId="0" nodeType="withEffect">
                                  <p:stCondLst>
                                    <p:cond delay="0"/>
                                  </p:stCondLst>
                                  <p:childTnLst>
                                    <p:animEffect transition="out" filter="fade">
                                      <p:cBhvr>
                                        <p:cTn id="6" dur="1000"/>
                                        <p:tgtEl>
                                          <p:spTgt spid="3"/>
                                        </p:tgtEl>
                                      </p:cBhvr>
                                    </p:animEffect>
                                    <p:anim calcmode="lin" valueType="num">
                                      <p:cBhvr>
                                        <p:cTn id="7" dur="1000"/>
                                        <p:tgtEl>
                                          <p:spTgt spid="3"/>
                                        </p:tgtEl>
                                        <p:attrNameLst>
                                          <p:attrName>ppt_x</p:attrName>
                                        </p:attrNameLst>
                                      </p:cBhvr>
                                      <p:tavLst>
                                        <p:tav tm="0">
                                          <p:val>
                                            <p:strVal val="ppt_x"/>
                                          </p:val>
                                        </p:tav>
                                        <p:tav tm="100000">
                                          <p:val>
                                            <p:strVal val="ppt_x"/>
                                          </p:val>
                                        </p:tav>
                                      </p:tavLst>
                                    </p:anim>
                                    <p:anim calcmode="lin" valueType="num">
                                      <p:cBhvr>
                                        <p:cTn id="8" dur="100" decel="100000"/>
                                        <p:tgtEl>
                                          <p:spTgt spid="3"/>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gtEl>
                                        <p:attrNameLst>
                                          <p:attrName>ppt_y</p:attrName>
                                        </p:attrNameLst>
                                      </p:cBhvr>
                                      <p:tavLst>
                                        <p:tav tm="0">
                                          <p:val>
                                            <p:strVal val="ppt_y"/>
                                          </p:val>
                                        </p:tav>
                                        <p:tav tm="100000">
                                          <p:val>
                                            <p:strVal val="ppt_y+1"/>
                                          </p:val>
                                        </p:tav>
                                      </p:tavLst>
                                    </p:anim>
                                    <p:set>
                                      <p:cBhvr>
                                        <p:cTn id="10" dur="1" fill="hold">
                                          <p:stCondLst>
                                            <p:cond delay="999"/>
                                          </p:stCondLst>
                                        </p:cTn>
                                        <p:tgtEl>
                                          <p:spTgt spid="3"/>
                                        </p:tgtEl>
                                        <p:attrNameLst>
                                          <p:attrName>style.visibility</p:attrName>
                                        </p:attrNameLst>
                                      </p:cBhvr>
                                      <p:to>
                                        <p:strVal val="hidden"/>
                                      </p:to>
                                    </p:set>
                                  </p:childTnLst>
                                </p:cTn>
                              </p:par>
                              <p:par>
                                <p:cTn id="11" presetID="37" presetClass="exit" presetSubtype="0" fill="hold" grpId="0" nodeType="withEffect">
                                  <p:stCondLst>
                                    <p:cond delay="0"/>
                                  </p:stCondLst>
                                  <p:childTnLst>
                                    <p:animEffect transition="out" filter="fade">
                                      <p:cBhvr>
                                        <p:cTn id="12" dur="1000"/>
                                        <p:tgtEl>
                                          <p:spTgt spid="4"/>
                                        </p:tgtEl>
                                      </p:cBhvr>
                                    </p:animEffect>
                                    <p:anim calcmode="lin" valueType="num">
                                      <p:cBhvr>
                                        <p:cTn id="13" dur="1000"/>
                                        <p:tgtEl>
                                          <p:spTgt spid="4"/>
                                        </p:tgtEl>
                                        <p:attrNameLst>
                                          <p:attrName>ppt_x</p:attrName>
                                        </p:attrNameLst>
                                      </p:cBhvr>
                                      <p:tavLst>
                                        <p:tav tm="0">
                                          <p:val>
                                            <p:strVal val="ppt_x"/>
                                          </p:val>
                                        </p:tav>
                                        <p:tav tm="100000">
                                          <p:val>
                                            <p:strVal val="ppt_x"/>
                                          </p:val>
                                        </p:tav>
                                      </p:tavLst>
                                    </p:anim>
                                    <p:anim calcmode="lin" valueType="num">
                                      <p:cBhvr>
                                        <p:cTn id="14" dur="100" decel="100000"/>
                                        <p:tgtEl>
                                          <p:spTgt spid="4"/>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4"/>
                                        </p:tgtEl>
                                        <p:attrNameLst>
                                          <p:attrName>ppt_y</p:attrName>
                                        </p:attrNameLst>
                                      </p:cBhvr>
                                      <p:tavLst>
                                        <p:tav tm="0">
                                          <p:val>
                                            <p:strVal val="ppt_y"/>
                                          </p:val>
                                        </p:tav>
                                        <p:tav tm="100000">
                                          <p:val>
                                            <p:strVal val="ppt_y+1"/>
                                          </p:val>
                                        </p:tav>
                                      </p:tavLst>
                                    </p:anim>
                                    <p:set>
                                      <p:cBhvr>
                                        <p:cTn id="16"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7546" y="42201"/>
            <a:ext cx="8175009" cy="5963311"/>
          </a:xfrm>
          <a:prstGeom prst="rect">
            <a:avLst/>
          </a:prstGeom>
        </p:spPr>
      </p:pic>
      <p:sp>
        <p:nvSpPr>
          <p:cNvPr id="3" name="Rectangle 2"/>
          <p:cNvSpPr/>
          <p:nvPr/>
        </p:nvSpPr>
        <p:spPr>
          <a:xfrm>
            <a:off x="122830" y="6211669"/>
            <a:ext cx="8284191" cy="646331"/>
          </a:xfrm>
          <a:prstGeom prst="rect">
            <a:avLst/>
          </a:prstGeom>
        </p:spPr>
        <p:txBody>
          <a:bodyPr wrap="square">
            <a:spAutoFit/>
          </a:bodyPr>
          <a:lstStyle/>
          <a:p>
            <a:r>
              <a:rPr lang="fr-FR" dirty="0" smtClean="0">
                <a:hlinkClick r:id="rId3"/>
              </a:rPr>
              <a:t>http://www.lepoint.fr/insolite/japon-de-l-eau-et-des-toilettes-dans-les-ascenseurs-en-cas-de-panne-03-06-2015-1933232_48.php</a:t>
            </a:r>
            <a:r>
              <a:rPr lang="fr-FR" dirty="0" smtClean="0"/>
              <a:t> </a:t>
            </a:r>
            <a:endParaRPr lang="fr-FR" dirty="0"/>
          </a:p>
        </p:txBody>
      </p:sp>
    </p:spTree>
    <p:extLst>
      <p:ext uri="{BB962C8B-B14F-4D97-AF65-F5344CB8AC3E}">
        <p14:creationId xmlns:p14="http://schemas.microsoft.com/office/powerpoint/2010/main" val="4077122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672" y="187235"/>
            <a:ext cx="4049378" cy="6555641"/>
          </a:xfrm>
          <a:prstGeom prst="rect">
            <a:avLst/>
          </a:prstGeom>
        </p:spPr>
        <p:txBody>
          <a:bodyPr wrap="none">
            <a:spAutoFit/>
          </a:bodyPr>
          <a:lstStyle/>
          <a:p>
            <a:pPr marL="457200" indent="-457200">
              <a:buFont typeface="+mj-lt"/>
              <a:buAutoNum type="arabicPeriod"/>
            </a:pPr>
            <a:r>
              <a:rPr lang="fr-FR" sz="2800" b="1" dirty="0" err="1" smtClean="0">
                <a:solidFill>
                  <a:srgbClr val="3F3E3E"/>
                </a:solidFill>
                <a:latin typeface="Century Gothic" panose="020B0502020202020204" pitchFamily="34" charset="0"/>
                <a:ea typeface="Calibri" panose="020F0502020204030204" pitchFamily="34" charset="0"/>
                <a:cs typeface="Times New Roman" panose="02020603050405020304" pitchFamily="18" charset="0"/>
              </a:rPr>
              <a:t>Selfie</a:t>
            </a:r>
            <a:endParaRPr lang="fr-FR" sz="2800" b="1" dirty="0" smtClean="0">
              <a:solidFill>
                <a:srgbClr val="3F3E3E"/>
              </a:solidFill>
              <a:latin typeface="Century Gothic" panose="020B0502020202020204" pitchFamily="34" charset="0"/>
              <a:ea typeface="Calibri" panose="020F0502020204030204" pitchFamily="34" charset="0"/>
              <a:cs typeface="Times New Roman" panose="02020603050405020304" pitchFamily="18" charset="0"/>
            </a:endParaRPr>
          </a:p>
          <a:p>
            <a:pPr marL="457200" indent="-457200">
              <a:buFont typeface="+mj-lt"/>
              <a:buAutoNum type="arabicPeriod"/>
            </a:pPr>
            <a:r>
              <a:rPr lang="fr-FR" sz="2800" b="1" dirty="0" err="1"/>
              <a:t>Bolos</a:t>
            </a:r>
            <a:r>
              <a:rPr lang="fr-FR" sz="2800" dirty="0"/>
              <a:t> </a:t>
            </a:r>
            <a:endParaRPr lang="fr-FR" sz="2800" dirty="0" smtClean="0"/>
          </a:p>
          <a:p>
            <a:pPr marL="457200" indent="-457200">
              <a:buFont typeface="+mj-lt"/>
              <a:buAutoNum type="arabicPeriod"/>
            </a:pPr>
            <a:r>
              <a:rPr lang="fr-FR" sz="2800" b="1" dirty="0" err="1"/>
              <a:t>Mémériser</a:t>
            </a:r>
            <a:r>
              <a:rPr lang="fr-FR" sz="2800" dirty="0"/>
              <a:t> </a:t>
            </a:r>
            <a:endParaRPr lang="fr-FR" sz="2800" dirty="0" smtClean="0"/>
          </a:p>
          <a:p>
            <a:pPr marL="457200" indent="-457200">
              <a:buFont typeface="+mj-lt"/>
              <a:buAutoNum type="arabicPeriod"/>
            </a:pPr>
            <a:r>
              <a:rPr lang="fr-FR" sz="2800" b="1" dirty="0"/>
              <a:t>Tuto</a:t>
            </a:r>
            <a:r>
              <a:rPr lang="fr-FR" sz="2800" dirty="0"/>
              <a:t> </a:t>
            </a:r>
            <a:endParaRPr lang="fr-FR" sz="2800" dirty="0" smtClean="0"/>
          </a:p>
          <a:p>
            <a:pPr marL="457200" indent="-457200">
              <a:buFont typeface="+mj-lt"/>
              <a:buAutoNum type="arabicPeriod"/>
            </a:pPr>
            <a:r>
              <a:rPr lang="fr-FR" sz="2800" b="1" dirty="0" err="1"/>
              <a:t>Electrosensibilité</a:t>
            </a:r>
            <a:r>
              <a:rPr lang="fr-FR" sz="2800" dirty="0"/>
              <a:t> </a:t>
            </a:r>
            <a:endParaRPr lang="fr-FR" sz="2800" dirty="0" smtClean="0"/>
          </a:p>
          <a:p>
            <a:pPr marL="457200" indent="-457200">
              <a:buFont typeface="+mj-lt"/>
              <a:buAutoNum type="arabicPeriod"/>
            </a:pPr>
            <a:r>
              <a:rPr lang="fr-FR" sz="2800" b="1" dirty="0"/>
              <a:t>Sape</a:t>
            </a:r>
            <a:r>
              <a:rPr lang="fr-FR" sz="2800" dirty="0"/>
              <a:t> </a:t>
            </a:r>
            <a:endParaRPr lang="fr-FR" sz="2800" dirty="0" smtClean="0"/>
          </a:p>
          <a:p>
            <a:pPr marL="457200" indent="-457200">
              <a:buFont typeface="+mj-lt"/>
              <a:buAutoNum type="arabicPeriod"/>
            </a:pPr>
            <a:r>
              <a:rPr lang="fr-FR" sz="2800" b="1" dirty="0"/>
              <a:t>Rétropédaler</a:t>
            </a:r>
            <a:r>
              <a:rPr lang="fr-FR" sz="2800" dirty="0"/>
              <a:t> </a:t>
            </a:r>
            <a:endParaRPr lang="fr-FR" sz="2800" dirty="0" smtClean="0"/>
          </a:p>
          <a:p>
            <a:pPr marL="457200" indent="-457200">
              <a:buFont typeface="+mj-lt"/>
              <a:buAutoNum type="arabicPeriod"/>
            </a:pPr>
            <a:r>
              <a:rPr lang="fr-FR" sz="2800" b="1" dirty="0"/>
              <a:t>Dédiabolisation</a:t>
            </a:r>
            <a:r>
              <a:rPr lang="fr-FR" sz="2800" dirty="0"/>
              <a:t> </a:t>
            </a:r>
            <a:endParaRPr lang="fr-FR" sz="2800" dirty="0" smtClean="0"/>
          </a:p>
          <a:p>
            <a:pPr marL="457200" indent="-457200">
              <a:buFont typeface="+mj-lt"/>
              <a:buAutoNum type="arabicPeriod"/>
            </a:pPr>
            <a:r>
              <a:rPr lang="fr-FR" sz="2800" b="1" dirty="0" smtClean="0"/>
              <a:t>Crudivore</a:t>
            </a:r>
          </a:p>
          <a:p>
            <a:pPr marL="457200" indent="-457200">
              <a:buFont typeface="+mj-lt"/>
              <a:buAutoNum type="arabicPeriod"/>
            </a:pPr>
            <a:r>
              <a:rPr lang="fr-FR" sz="2800" b="1" dirty="0"/>
              <a:t>tomate </a:t>
            </a:r>
            <a:r>
              <a:rPr lang="fr-FR" sz="2800" b="1" dirty="0" err="1" smtClean="0"/>
              <a:t>coeur</a:t>
            </a:r>
            <a:r>
              <a:rPr lang="fr-FR" sz="2800" b="1" dirty="0" smtClean="0"/>
              <a:t>-de-bœuf</a:t>
            </a:r>
          </a:p>
          <a:p>
            <a:pPr marL="457200" indent="-457200">
              <a:buFont typeface="+mj-lt"/>
              <a:buAutoNum type="arabicPeriod"/>
            </a:pPr>
            <a:r>
              <a:rPr lang="fr-FR" sz="2800" b="1" dirty="0" err="1"/>
              <a:t>Zadiste</a:t>
            </a:r>
            <a:r>
              <a:rPr lang="fr-FR" sz="2800" dirty="0"/>
              <a:t> </a:t>
            </a:r>
            <a:endParaRPr lang="fr-FR" sz="2800" dirty="0" smtClean="0"/>
          </a:p>
          <a:p>
            <a:pPr marL="457200" indent="-457200">
              <a:buFont typeface="+mj-lt"/>
              <a:buAutoNum type="arabicPeriod"/>
            </a:pPr>
            <a:r>
              <a:rPr lang="fr-FR" sz="2800" b="1" dirty="0" err="1"/>
              <a:t>Scud</a:t>
            </a:r>
            <a:r>
              <a:rPr lang="fr-FR" sz="2800" b="1" dirty="0"/>
              <a:t> </a:t>
            </a:r>
            <a:endParaRPr lang="fr-FR" sz="2800" b="1" dirty="0" smtClean="0"/>
          </a:p>
          <a:p>
            <a:pPr marL="457200" indent="-457200">
              <a:buFont typeface="+mj-lt"/>
              <a:buAutoNum type="arabicPeriod"/>
            </a:pPr>
            <a:r>
              <a:rPr lang="fr-FR" sz="2800" b="1" dirty="0" err="1"/>
              <a:t>Désimlocker</a:t>
            </a:r>
            <a:r>
              <a:rPr lang="fr-FR" sz="2800" b="1" dirty="0"/>
              <a:t> </a:t>
            </a:r>
            <a:endParaRPr lang="fr-FR" sz="2800" b="1" dirty="0" smtClean="0"/>
          </a:p>
          <a:p>
            <a:pPr marL="457200" indent="-457200">
              <a:buFont typeface="+mj-lt"/>
              <a:buAutoNum type="arabicPeriod"/>
            </a:pPr>
            <a:r>
              <a:rPr lang="fr-FR" sz="2800" b="1" dirty="0" err="1"/>
              <a:t>Bretonnisme</a:t>
            </a:r>
            <a:r>
              <a:rPr lang="fr-FR" sz="2800" dirty="0"/>
              <a:t> </a:t>
            </a:r>
            <a:endParaRPr lang="fr-FR" sz="2800" dirty="0" smtClean="0"/>
          </a:p>
          <a:p>
            <a:pPr marL="457200" indent="-457200">
              <a:buFont typeface="+mj-lt"/>
              <a:buAutoNum type="arabicPeriod"/>
            </a:pPr>
            <a:r>
              <a:rPr lang="fr-FR" sz="2800" b="1" dirty="0"/>
              <a:t>Binouze</a:t>
            </a:r>
            <a:r>
              <a:rPr lang="fr-FR" sz="2800" dirty="0"/>
              <a:t> </a:t>
            </a:r>
            <a:r>
              <a:rPr lang="fr-FR" sz="2800" dirty="0">
                <a:solidFill>
                  <a:srgbClr val="3F3E3E"/>
                </a:solidFill>
                <a:latin typeface="Century Gothic" panose="020B0502020202020204" pitchFamily="34" charset="0"/>
                <a:ea typeface="Calibri" panose="020F0502020204030204" pitchFamily="34" charset="0"/>
                <a:cs typeface="Times New Roman" panose="02020603050405020304" pitchFamily="18" charset="0"/>
              </a:rPr>
              <a:t> </a:t>
            </a:r>
            <a:endParaRPr lang="en-GB" sz="2800" dirty="0"/>
          </a:p>
        </p:txBody>
      </p:sp>
    </p:spTree>
    <p:extLst>
      <p:ext uri="{BB962C8B-B14F-4D97-AF65-F5344CB8AC3E}">
        <p14:creationId xmlns:p14="http://schemas.microsoft.com/office/powerpoint/2010/main" val="2930205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51214" y="0"/>
            <a:ext cx="12246428" cy="6858000"/>
          </a:xfrm>
          <a:prstGeom prst="rect">
            <a:avLst/>
          </a:prstGeom>
        </p:spPr>
      </p:pic>
    </p:spTree>
    <p:extLst>
      <p:ext uri="{BB962C8B-B14F-4D97-AF65-F5344CB8AC3E}">
        <p14:creationId xmlns:p14="http://schemas.microsoft.com/office/powerpoint/2010/main" val="1556914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0500" y="757237"/>
            <a:ext cx="9525000" cy="5343525"/>
          </a:xfrm>
          <a:prstGeom prst="rect">
            <a:avLst/>
          </a:prstGeom>
        </p:spPr>
      </p:pic>
    </p:spTree>
    <p:extLst>
      <p:ext uri="{BB962C8B-B14F-4D97-AF65-F5344CB8AC3E}">
        <p14:creationId xmlns:p14="http://schemas.microsoft.com/office/powerpoint/2010/main" val="842162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18615"/>
            <a:ext cx="9144000" cy="5170646"/>
          </a:xfrm>
          <a:prstGeom prst="rect">
            <a:avLst/>
          </a:prstGeom>
          <a:solidFill>
            <a:schemeClr val="tx1"/>
          </a:solidFill>
        </p:spPr>
        <p:txBody>
          <a:bodyPr wrap="square">
            <a:spAutoFit/>
          </a:bodyPr>
          <a:lstStyle/>
          <a:p>
            <a:r>
              <a:rPr lang="fr-FR" sz="6600" dirty="0" smtClean="0">
                <a:solidFill>
                  <a:schemeClr val="bg1"/>
                </a:solidFill>
                <a:latin typeface="Arial Black" panose="020B0A04020102020204" pitchFamily="34" charset="0"/>
              </a:rPr>
              <a:t>Des milliers de signatures pour sauver une vache échappée d'un abattoir.</a:t>
            </a:r>
            <a:endParaRPr lang="fr-FR" sz="6600" dirty="0">
              <a:solidFill>
                <a:schemeClr val="bg1"/>
              </a:solidFill>
              <a:latin typeface="Arial Black" panose="020B0A04020102020204" pitchFamily="34" charset="0"/>
            </a:endParaRPr>
          </a:p>
        </p:txBody>
      </p:sp>
      <p:sp>
        <p:nvSpPr>
          <p:cNvPr id="3" name="Rounded Rectangle 2"/>
          <p:cNvSpPr/>
          <p:nvPr/>
        </p:nvSpPr>
        <p:spPr>
          <a:xfrm>
            <a:off x="0" y="1624084"/>
            <a:ext cx="4940490"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785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3"/>
                                        </p:tgtEl>
                                      </p:cBhvr>
                                    </p:animEffect>
                                    <p:anim calcmode="lin" valueType="num">
                                      <p:cBhvr>
                                        <p:cTn id="7" dur="1000"/>
                                        <p:tgtEl>
                                          <p:spTgt spid="3"/>
                                        </p:tgtEl>
                                        <p:attrNameLst>
                                          <p:attrName>ppt_x</p:attrName>
                                        </p:attrNameLst>
                                      </p:cBhvr>
                                      <p:tavLst>
                                        <p:tav tm="0">
                                          <p:val>
                                            <p:strVal val="ppt_x"/>
                                          </p:val>
                                        </p:tav>
                                        <p:tav tm="100000">
                                          <p:val>
                                            <p:strVal val="ppt_x"/>
                                          </p:val>
                                        </p:tav>
                                      </p:tavLst>
                                    </p:anim>
                                    <p:anim calcmode="lin" valueType="num">
                                      <p:cBhvr>
                                        <p:cTn id="8" dur="100" decel="100000"/>
                                        <p:tgtEl>
                                          <p:spTgt spid="3"/>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gtEl>
                                        <p:attrNameLst>
                                          <p:attrName>ppt_y</p:attrName>
                                        </p:attrNameLst>
                                      </p:cBhvr>
                                      <p:tavLst>
                                        <p:tav tm="0">
                                          <p:val>
                                            <p:strVal val="ppt_y"/>
                                          </p:val>
                                        </p:tav>
                                        <p:tav tm="100000">
                                          <p:val>
                                            <p:strVal val="ppt_y+1"/>
                                          </p:val>
                                        </p:tav>
                                      </p:tavLst>
                                    </p:anim>
                                    <p:set>
                                      <p:cBhvr>
                                        <p:cTn id="10"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5249"/>
            <a:ext cx="8434316" cy="6742325"/>
          </a:xfrm>
          <a:prstGeom prst="rect">
            <a:avLst/>
          </a:prstGeom>
        </p:spPr>
      </p:pic>
      <p:sp>
        <p:nvSpPr>
          <p:cNvPr id="3" name="Rectangle 2"/>
          <p:cNvSpPr/>
          <p:nvPr/>
        </p:nvSpPr>
        <p:spPr>
          <a:xfrm>
            <a:off x="4572000" y="1438785"/>
            <a:ext cx="4572000" cy="923330"/>
          </a:xfrm>
          <a:prstGeom prst="rect">
            <a:avLst/>
          </a:prstGeom>
        </p:spPr>
        <p:txBody>
          <a:bodyPr>
            <a:spAutoFit/>
          </a:bodyPr>
          <a:lstStyle/>
          <a:p>
            <a:r>
              <a:rPr lang="fr-FR" dirty="0" smtClean="0">
                <a:hlinkClick r:id="rId4"/>
              </a:rPr>
              <a:t>https://fr.news.yahoo.com/milliers-signatures-sauver-vache-%C3%A9chapp%C3%A9e-dun-abattoir-122330274.html</a:t>
            </a:r>
            <a:r>
              <a:rPr lang="fr-FR" dirty="0" smtClean="0"/>
              <a:t> </a:t>
            </a:r>
            <a:endParaRPr lang="fr-FR" dirty="0"/>
          </a:p>
        </p:txBody>
      </p:sp>
    </p:spTree>
    <p:extLst>
      <p:ext uri="{BB962C8B-B14F-4D97-AF65-F5344CB8AC3E}">
        <p14:creationId xmlns:p14="http://schemas.microsoft.com/office/powerpoint/2010/main" val="39556654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812"/>
            <a:ext cx="9144000" cy="7109639"/>
          </a:xfrm>
          <a:prstGeom prst="rect">
            <a:avLst/>
          </a:prstGeom>
        </p:spPr>
        <p:txBody>
          <a:bodyPr wrap="square">
            <a:spAutoFit/>
          </a:bodyPr>
          <a:lstStyle/>
          <a:p>
            <a:r>
              <a:rPr lang="fr-FR" sz="2400" dirty="0" smtClean="0"/>
              <a:t>Ils veulent sauver une vache. Des milliers d'internautes ont signé une pétition pour empêcher qu'un bovin échappé d'un abattoir y soit reconduit, selon</a:t>
            </a:r>
          </a:p>
          <a:p>
            <a:r>
              <a:rPr lang="fr-FR" sz="2400" dirty="0" smtClean="0"/>
              <a:t>Le Progrès, lundi 8 juin.</a:t>
            </a:r>
          </a:p>
          <a:p>
            <a:r>
              <a:rPr lang="fr-FR" sz="2400" dirty="0" smtClean="0"/>
              <a:t>Tout a commencé le 2 juin. Une vache refuse de se laisser mener à l'abattoir, à Saint-Romain-de-</a:t>
            </a:r>
            <a:r>
              <a:rPr lang="fr-FR" sz="2400" dirty="0" err="1" smtClean="0"/>
              <a:t>Popey</a:t>
            </a:r>
            <a:r>
              <a:rPr lang="fr-FR" sz="2400" dirty="0" smtClean="0"/>
              <a:t>, dans le Rhône. Elle se rebelle, rue, crée des dommages dans l'étable, parvient à s'enfuir et se réfugie dans l'enceinte d'une entreprise voisine, selon Lyon </a:t>
            </a:r>
            <a:r>
              <a:rPr lang="fr-FR" sz="2400" dirty="0" err="1" smtClean="0"/>
              <a:t>Mag</a:t>
            </a:r>
            <a:r>
              <a:rPr lang="fr-FR" sz="2400" dirty="0" smtClean="0"/>
              <a:t>. Il faut cinq injections pour la tranquilliser. Au lendemain de l'incident, Le Progrès titre sur cette "vache (qui) crée à la panique en bord de RN7".</a:t>
            </a:r>
          </a:p>
          <a:p>
            <a:r>
              <a:rPr lang="fr-FR" sz="2400" dirty="0" smtClean="0"/>
              <a:t>"Signons, signons"</a:t>
            </a:r>
          </a:p>
          <a:p>
            <a:r>
              <a:rPr lang="fr-FR" sz="2400" dirty="0" smtClean="0"/>
              <a:t>En attendant, l'animal bénéficie d'un petit sursis. Le produit injecté empêche sa consommation avant au moins 30 jours. De plus, à des centaines de kilomètres de là, à Sambreville, en Belgique, Jasmine </a:t>
            </a:r>
            <a:r>
              <a:rPr lang="fr-FR" sz="2400" dirty="0" err="1" smtClean="0"/>
              <a:t>Cerfontaine</a:t>
            </a:r>
            <a:r>
              <a:rPr lang="fr-FR" sz="2400" dirty="0" smtClean="0"/>
              <a:t> s'émeut du sort de la vache rebelle menacée de finir en </a:t>
            </a:r>
            <a:r>
              <a:rPr lang="fr-FR" sz="2400" dirty="0" err="1" smtClean="0"/>
              <a:t>beefsteack</a:t>
            </a:r>
            <a:r>
              <a:rPr lang="fr-FR" sz="2400" dirty="0" smtClean="0"/>
              <a:t>. Elle se mobilise et lance une pétition.</a:t>
            </a:r>
          </a:p>
          <a:p>
            <a:r>
              <a:rPr lang="fr-FR" sz="2400" dirty="0" smtClean="0"/>
              <a:t>"Signons, signons, car elle a le mérite d'avoir osé sauver sa peau...", estime l'auteure de la pétition. Deux jours après avoir été lancée, elle enregistre plus de 11 000 signatures. </a:t>
            </a:r>
            <a:endParaRPr lang="fr-FR" sz="2400" dirty="0"/>
          </a:p>
        </p:txBody>
      </p:sp>
    </p:spTree>
    <p:extLst>
      <p:ext uri="{BB962C8B-B14F-4D97-AF65-F5344CB8AC3E}">
        <p14:creationId xmlns:p14="http://schemas.microsoft.com/office/powerpoint/2010/main" val="2265141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68991"/>
            <a:ext cx="9144000" cy="2862322"/>
          </a:xfrm>
          <a:prstGeom prst="rect">
            <a:avLst/>
          </a:prstGeom>
          <a:solidFill>
            <a:schemeClr val="tx1"/>
          </a:solidFill>
        </p:spPr>
        <p:txBody>
          <a:bodyPr wrap="square">
            <a:spAutoFit/>
          </a:bodyPr>
          <a:lstStyle/>
          <a:p>
            <a:r>
              <a:rPr lang="fr-FR" sz="6000" dirty="0" smtClean="0">
                <a:solidFill>
                  <a:schemeClr val="bg1"/>
                </a:solidFill>
                <a:latin typeface="Arial Black" panose="020B0A04020102020204" pitchFamily="34" charset="0"/>
              </a:rPr>
              <a:t>Chine: Le drone, dernière arme anti-triche au bac.</a:t>
            </a:r>
            <a:endParaRPr lang="fr-FR" sz="6000" dirty="0">
              <a:solidFill>
                <a:schemeClr val="bg1"/>
              </a:solidFill>
              <a:latin typeface="Arial Black" panose="020B0A04020102020204" pitchFamily="34" charset="0"/>
            </a:endParaRPr>
          </a:p>
        </p:txBody>
      </p:sp>
      <p:pic>
        <p:nvPicPr>
          <p:cNvPr id="3" name="Picture 2"/>
          <p:cNvPicPr>
            <a:picLocks noChangeAspect="1"/>
          </p:cNvPicPr>
          <p:nvPr/>
        </p:nvPicPr>
        <p:blipFill>
          <a:blip r:embed="rId2"/>
          <a:stretch>
            <a:fillRect/>
          </a:stretch>
        </p:blipFill>
        <p:spPr>
          <a:xfrm>
            <a:off x="6136546" y="1921574"/>
            <a:ext cx="4950381" cy="957155"/>
          </a:xfrm>
          <a:prstGeom prst="rect">
            <a:avLst/>
          </a:prstGeom>
        </p:spPr>
      </p:pic>
      <p:sp>
        <p:nvSpPr>
          <p:cNvPr id="4" name="Rounded Rectangle 3"/>
          <p:cNvSpPr/>
          <p:nvPr/>
        </p:nvSpPr>
        <p:spPr>
          <a:xfrm>
            <a:off x="-2279176" y="2878729"/>
            <a:ext cx="4940490"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4215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37" presetClass="exit" presetSubtype="0" fill="hold" grpId="0" nodeType="withEffect">
                                  <p:stCondLst>
                                    <p:cond delay="0"/>
                                  </p:stCondLst>
                                  <p:childTnLst>
                                    <p:animEffect transition="out" filter="fade">
                                      <p:cBhvr>
                                        <p:cTn id="9" dur="1000"/>
                                        <p:tgtEl>
                                          <p:spTgt spid="4"/>
                                        </p:tgtEl>
                                      </p:cBhvr>
                                    </p:animEffect>
                                    <p:anim calcmode="lin" valueType="num">
                                      <p:cBhvr>
                                        <p:cTn id="10" dur="1000"/>
                                        <p:tgtEl>
                                          <p:spTgt spid="4"/>
                                        </p:tgtEl>
                                        <p:attrNameLst>
                                          <p:attrName>ppt_x</p:attrName>
                                        </p:attrNameLst>
                                      </p:cBhvr>
                                      <p:tavLst>
                                        <p:tav tm="0">
                                          <p:val>
                                            <p:strVal val="ppt_x"/>
                                          </p:val>
                                        </p:tav>
                                        <p:tav tm="100000">
                                          <p:val>
                                            <p:strVal val="ppt_x"/>
                                          </p:val>
                                        </p:tav>
                                      </p:tavLst>
                                    </p:anim>
                                    <p:anim calcmode="lin" valueType="num">
                                      <p:cBhvr>
                                        <p:cTn id="11" dur="100" decel="100000"/>
                                        <p:tgtEl>
                                          <p:spTgt spid="4"/>
                                        </p:tgtEl>
                                        <p:attrNameLst>
                                          <p:attrName>ppt_y</p:attrName>
                                        </p:attrNameLst>
                                      </p:cBhvr>
                                      <p:tavLst>
                                        <p:tav tm="0">
                                          <p:val>
                                            <p:strVal val="ppt_y"/>
                                          </p:val>
                                        </p:tav>
                                        <p:tav tm="100000">
                                          <p:val>
                                            <p:strVal val="ppt_y-.03"/>
                                          </p:val>
                                        </p:tav>
                                      </p:tavLst>
                                    </p:anim>
                                    <p:anim calcmode="lin" valueType="num">
                                      <p:cBhvr>
                                        <p:cTn id="12" dur="900" accel="100000">
                                          <p:stCondLst>
                                            <p:cond delay="100"/>
                                          </p:stCondLst>
                                        </p:cTn>
                                        <p:tgtEl>
                                          <p:spTgt spid="4"/>
                                        </p:tgtEl>
                                        <p:attrNameLst>
                                          <p:attrName>ppt_y</p:attrName>
                                        </p:attrNameLst>
                                      </p:cBhvr>
                                      <p:tavLst>
                                        <p:tav tm="0">
                                          <p:val>
                                            <p:strVal val="ppt_y"/>
                                          </p:val>
                                        </p:tav>
                                        <p:tav tm="100000">
                                          <p:val>
                                            <p:strVal val="ppt_y+1"/>
                                          </p:val>
                                        </p:tav>
                                      </p:tavLst>
                                    </p:anim>
                                    <p:set>
                                      <p:cBhvr>
                                        <p:cTn id="13"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5262" y="671512"/>
            <a:ext cx="8753475" cy="5514975"/>
          </a:xfrm>
          <a:prstGeom prst="rect">
            <a:avLst/>
          </a:prstGeom>
        </p:spPr>
      </p:pic>
      <p:sp>
        <p:nvSpPr>
          <p:cNvPr id="3" name="Rectangle 2"/>
          <p:cNvSpPr/>
          <p:nvPr/>
        </p:nvSpPr>
        <p:spPr>
          <a:xfrm>
            <a:off x="195262" y="6311036"/>
            <a:ext cx="8853204" cy="646331"/>
          </a:xfrm>
          <a:prstGeom prst="rect">
            <a:avLst/>
          </a:prstGeom>
        </p:spPr>
        <p:txBody>
          <a:bodyPr wrap="square">
            <a:spAutoFit/>
          </a:bodyPr>
          <a:lstStyle/>
          <a:p>
            <a:r>
              <a:rPr lang="fr-FR" dirty="0" smtClean="0"/>
              <a:t>http://www.20minutes.fr/insolite/1626199-20150608-chine-drone-derniere-arme-anti-triche-bac</a:t>
            </a:r>
            <a:endParaRPr lang="fr-FR" dirty="0"/>
          </a:p>
        </p:txBody>
      </p:sp>
    </p:spTree>
    <p:extLst>
      <p:ext uri="{BB962C8B-B14F-4D97-AF65-F5344CB8AC3E}">
        <p14:creationId xmlns:p14="http://schemas.microsoft.com/office/powerpoint/2010/main" val="4104642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48987"/>
            <a:ext cx="9144000" cy="5170646"/>
          </a:xfrm>
          <a:prstGeom prst="rect">
            <a:avLst/>
          </a:prstGeom>
          <a:solidFill>
            <a:schemeClr val="tx1"/>
          </a:solidFill>
        </p:spPr>
        <p:txBody>
          <a:bodyPr wrap="square">
            <a:spAutoFit/>
          </a:bodyPr>
          <a:lstStyle/>
          <a:p>
            <a:r>
              <a:rPr lang="fr-FR" sz="6600" dirty="0">
                <a:solidFill>
                  <a:schemeClr val="bg1"/>
                </a:solidFill>
                <a:latin typeface="Arial Black" panose="020B0A04020102020204" pitchFamily="34" charset="0"/>
              </a:rPr>
              <a:t>D</a:t>
            </a:r>
            <a:r>
              <a:rPr lang="fr-FR" sz="6600" dirty="0" smtClean="0">
                <a:solidFill>
                  <a:schemeClr val="bg1"/>
                </a:solidFill>
                <a:latin typeface="Arial Black" panose="020B0A04020102020204" pitchFamily="34" charset="0"/>
              </a:rPr>
              <a:t>es parts de gâteau de 5 mariages royaux vendus aux enchères</a:t>
            </a:r>
            <a:endParaRPr lang="fr-FR" sz="6600" dirty="0">
              <a:solidFill>
                <a:schemeClr val="bg1"/>
              </a:solidFill>
              <a:latin typeface="Arial Black" panose="020B0A04020102020204" pitchFamily="34" charset="0"/>
            </a:endParaRPr>
          </a:p>
        </p:txBody>
      </p:sp>
      <p:sp>
        <p:nvSpPr>
          <p:cNvPr id="3" name="Rounded Rectangle 2"/>
          <p:cNvSpPr/>
          <p:nvPr/>
        </p:nvSpPr>
        <p:spPr>
          <a:xfrm>
            <a:off x="2101755" y="529425"/>
            <a:ext cx="4940490"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ounded Rectangle 3"/>
          <p:cNvSpPr/>
          <p:nvPr/>
        </p:nvSpPr>
        <p:spPr>
          <a:xfrm>
            <a:off x="-1526275" y="1471120"/>
            <a:ext cx="4940490" cy="94169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9111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xit" presetSubtype="0" fill="hold" grpId="0" nodeType="withEffect">
                                  <p:stCondLst>
                                    <p:cond delay="0"/>
                                  </p:stCondLst>
                                  <p:childTnLst>
                                    <p:animEffect transition="out" filter="fade">
                                      <p:cBhvr>
                                        <p:cTn id="6" dur="1000"/>
                                        <p:tgtEl>
                                          <p:spTgt spid="3"/>
                                        </p:tgtEl>
                                      </p:cBhvr>
                                    </p:animEffect>
                                    <p:anim calcmode="lin" valueType="num">
                                      <p:cBhvr>
                                        <p:cTn id="7" dur="1000"/>
                                        <p:tgtEl>
                                          <p:spTgt spid="3"/>
                                        </p:tgtEl>
                                        <p:attrNameLst>
                                          <p:attrName>ppt_x</p:attrName>
                                        </p:attrNameLst>
                                      </p:cBhvr>
                                      <p:tavLst>
                                        <p:tav tm="0">
                                          <p:val>
                                            <p:strVal val="ppt_x"/>
                                          </p:val>
                                        </p:tav>
                                        <p:tav tm="100000">
                                          <p:val>
                                            <p:strVal val="ppt_x"/>
                                          </p:val>
                                        </p:tav>
                                      </p:tavLst>
                                    </p:anim>
                                    <p:anim calcmode="lin" valueType="num">
                                      <p:cBhvr>
                                        <p:cTn id="8" dur="100" decel="100000"/>
                                        <p:tgtEl>
                                          <p:spTgt spid="3"/>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gtEl>
                                        <p:attrNameLst>
                                          <p:attrName>ppt_y</p:attrName>
                                        </p:attrNameLst>
                                      </p:cBhvr>
                                      <p:tavLst>
                                        <p:tav tm="0">
                                          <p:val>
                                            <p:strVal val="ppt_y"/>
                                          </p:val>
                                        </p:tav>
                                        <p:tav tm="100000">
                                          <p:val>
                                            <p:strVal val="ppt_y+1"/>
                                          </p:val>
                                        </p:tav>
                                      </p:tavLst>
                                    </p:anim>
                                    <p:set>
                                      <p:cBhvr>
                                        <p:cTn id="10" dur="1" fill="hold">
                                          <p:stCondLst>
                                            <p:cond delay="999"/>
                                          </p:stCondLst>
                                        </p:cTn>
                                        <p:tgtEl>
                                          <p:spTgt spid="3"/>
                                        </p:tgtEl>
                                        <p:attrNameLst>
                                          <p:attrName>style.visibility</p:attrName>
                                        </p:attrNameLst>
                                      </p:cBhvr>
                                      <p:to>
                                        <p:strVal val="hidden"/>
                                      </p:to>
                                    </p:set>
                                  </p:childTnLst>
                                </p:cTn>
                              </p:par>
                              <p:par>
                                <p:cTn id="11" presetID="37" presetClass="exit" presetSubtype="0" fill="hold" grpId="0" nodeType="withEffect">
                                  <p:stCondLst>
                                    <p:cond delay="0"/>
                                  </p:stCondLst>
                                  <p:childTnLst>
                                    <p:animEffect transition="out" filter="fade">
                                      <p:cBhvr>
                                        <p:cTn id="12" dur="1000"/>
                                        <p:tgtEl>
                                          <p:spTgt spid="4"/>
                                        </p:tgtEl>
                                      </p:cBhvr>
                                    </p:animEffect>
                                    <p:anim calcmode="lin" valueType="num">
                                      <p:cBhvr>
                                        <p:cTn id="13" dur="1000"/>
                                        <p:tgtEl>
                                          <p:spTgt spid="4"/>
                                        </p:tgtEl>
                                        <p:attrNameLst>
                                          <p:attrName>ppt_x</p:attrName>
                                        </p:attrNameLst>
                                      </p:cBhvr>
                                      <p:tavLst>
                                        <p:tav tm="0">
                                          <p:val>
                                            <p:strVal val="ppt_x"/>
                                          </p:val>
                                        </p:tav>
                                        <p:tav tm="100000">
                                          <p:val>
                                            <p:strVal val="ppt_x"/>
                                          </p:val>
                                        </p:tav>
                                      </p:tavLst>
                                    </p:anim>
                                    <p:anim calcmode="lin" valueType="num">
                                      <p:cBhvr>
                                        <p:cTn id="14" dur="100" decel="100000"/>
                                        <p:tgtEl>
                                          <p:spTgt spid="4"/>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4"/>
                                        </p:tgtEl>
                                        <p:attrNameLst>
                                          <p:attrName>ppt_y</p:attrName>
                                        </p:attrNameLst>
                                      </p:cBhvr>
                                      <p:tavLst>
                                        <p:tav tm="0">
                                          <p:val>
                                            <p:strVal val="ppt_y"/>
                                          </p:val>
                                        </p:tav>
                                        <p:tav tm="100000">
                                          <p:val>
                                            <p:strVal val="ppt_y+1"/>
                                          </p:val>
                                        </p:tav>
                                      </p:tavLst>
                                    </p:anim>
                                    <p:set>
                                      <p:cBhvr>
                                        <p:cTn id="16"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TotalTime>
  <Words>349</Words>
  <Application>Microsoft Office PowerPoint</Application>
  <PresentationFormat>On-screen Show (4:3)</PresentationFormat>
  <Paragraphs>39</Paragraphs>
  <Slides>15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Black</vt:lpstr>
      <vt:lpstr>Calibri</vt:lpstr>
      <vt:lpstr>Calibri Light</vt:lpstr>
      <vt:lpstr>Century Gothic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Upper Wharfedale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Mrs Burns</dc:creator>
  <cp:lastModifiedBy>nightclass</cp:lastModifiedBy>
  <cp:revision>8</cp:revision>
  <dcterms:created xsi:type="dcterms:W3CDTF">2015-06-08T12:40:14Z</dcterms:created>
  <dcterms:modified xsi:type="dcterms:W3CDTF">2015-06-08T20:00:52Z</dcterms:modified>
</cp:coreProperties>
</file>